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5"/>
  </p:notesMasterIdLst>
  <p:handoutMasterIdLst>
    <p:handoutMasterId r:id="rId26"/>
  </p:handoutMasterIdLst>
  <p:sldIdLst>
    <p:sldId id="447" r:id="rId7"/>
    <p:sldId id="339" r:id="rId8"/>
    <p:sldId id="451" r:id="rId9"/>
    <p:sldId id="452" r:id="rId10"/>
    <p:sldId id="455" r:id="rId11"/>
    <p:sldId id="465" r:id="rId12"/>
    <p:sldId id="454" r:id="rId13"/>
    <p:sldId id="457" r:id="rId14"/>
    <p:sldId id="458" r:id="rId15"/>
    <p:sldId id="459" r:id="rId16"/>
    <p:sldId id="460" r:id="rId17"/>
    <p:sldId id="461" r:id="rId18"/>
    <p:sldId id="463" r:id="rId19"/>
    <p:sldId id="464" r:id="rId20"/>
    <p:sldId id="453" r:id="rId21"/>
    <p:sldId id="466" r:id="rId22"/>
    <p:sldId id="467" r:id="rId23"/>
    <p:sldId id="450" r:id="rId2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00"/>
    <a:srgbClr val="00C1DE"/>
    <a:srgbClr val="7F7F7F"/>
    <a:srgbClr val="333E48"/>
    <a:srgbClr val="FF6B00"/>
    <a:srgbClr val="E5ECEB"/>
    <a:srgbClr val="95D600"/>
    <a:srgbClr val="FFC6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25" autoAdjust="0"/>
    <p:restoredTop sz="96190"/>
  </p:normalViewPr>
  <p:slideViewPr>
    <p:cSldViewPr snapToGrid="0">
      <p:cViewPr varScale="1">
        <p:scale>
          <a:sx n="123" d="100"/>
          <a:sy n="123" d="100"/>
        </p:scale>
        <p:origin x="712" y="-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2/5/25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8560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8.png"/><Relationship Id="rId7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1.png"/><Relationship Id="rId11" Type="http://schemas.openxmlformats.org/officeDocument/2006/relationships/image" Target="../media/image42.png"/><Relationship Id="rId5" Type="http://schemas.openxmlformats.org/officeDocument/2006/relationships/image" Target="../media/image40.png"/><Relationship Id="rId10" Type="http://schemas.openxmlformats.org/officeDocument/2006/relationships/image" Target="../media/image5.svg"/><Relationship Id="rId4" Type="http://schemas.openxmlformats.org/officeDocument/2006/relationships/image" Target="../media/image39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43.png"/><Relationship Id="rId7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46.png"/><Relationship Id="rId4" Type="http://schemas.openxmlformats.org/officeDocument/2006/relationships/image" Target="../media/image44.pn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B8A2-8C62-BA0F-F4EF-D217FE113E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Generative AI Models </a:t>
            </a:r>
            <a:r>
              <a:rPr lang="en-US" dirty="0"/>
              <a:t>(Chapter 1)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9C7ED-0883-DBF6-7C2C-65EC36F6A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2CFD5-CC43-127B-8F6E-8EC8B622A1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425" y="1171111"/>
                <a:ext cx="7449233" cy="4948335"/>
              </a:xfrm>
            </p:spPr>
            <p:txBody>
              <a:bodyPr/>
              <a:lstStyle/>
              <a:p>
                <a:r>
                  <a:rPr lang="en-US" dirty="0"/>
                  <a:t>We have now covered the important parts of the </a:t>
                </a:r>
                <a:r>
                  <a:rPr lang="en-US" b="1" dirty="0"/>
                  <a:t>transformer</a:t>
                </a:r>
                <a:r>
                  <a:rPr lang="en-US" dirty="0"/>
                  <a:t> architecture.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can we use it as an LLM ? </a:t>
                </a:r>
              </a:p>
              <a:p>
                <a:pPr lvl="1"/>
                <a:r>
                  <a:rPr lang="en-US" dirty="0"/>
                  <a:t>Decoder only models. </a:t>
                </a:r>
              </a:p>
              <a:p>
                <a:pPr lvl="1"/>
                <a:r>
                  <a:rPr lang="en-US" dirty="0"/>
                  <a:t>Tokenization: (converting text to tokens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)</a:t>
                </a:r>
                <a:endParaRPr lang="en-US" dirty="0"/>
              </a:p>
              <a:p>
                <a:pPr lvl="1"/>
                <a:r>
                  <a:rPr lang="en-US" dirty="0"/>
                  <a:t>Training: </a:t>
                </a:r>
              </a:p>
              <a:p>
                <a:pPr lvl="2"/>
                <a:r>
                  <a:rPr lang="en-US" dirty="0"/>
                  <a:t>Pre-training </a:t>
                </a:r>
              </a:p>
              <a:p>
                <a:pPr lvl="2"/>
                <a:r>
                  <a:rPr lang="en-US" dirty="0"/>
                  <a:t>Supervised Finetuning </a:t>
                </a:r>
              </a:p>
              <a:p>
                <a:pPr lvl="2"/>
                <a:r>
                  <a:rPr lang="en-US" dirty="0"/>
                  <a:t>Reinforcement Learning from Human feedback</a:t>
                </a:r>
              </a:p>
              <a:p>
                <a:pPr lvl="1"/>
                <a:r>
                  <a:rPr lang="en-US" dirty="0"/>
                  <a:t>Generation: </a:t>
                </a:r>
              </a:p>
              <a:p>
                <a:pPr lvl="2"/>
                <a:r>
                  <a:rPr lang="en-US" dirty="0"/>
                  <a:t>Prefill Stage </a:t>
                </a:r>
              </a:p>
              <a:p>
                <a:pPr lvl="2"/>
                <a:r>
                  <a:rPr lang="en-US" dirty="0"/>
                  <a:t>KV Cache </a:t>
                </a:r>
              </a:p>
              <a:p>
                <a:pPr lvl="2"/>
                <a:r>
                  <a:rPr lang="en-US" dirty="0"/>
                  <a:t>Decoding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2CFD5-CC43-127B-8F6E-8EC8B622A1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425" y="1171111"/>
                <a:ext cx="7449233" cy="4948335"/>
              </a:xfrm>
              <a:blipFill>
                <a:blip r:embed="rId2"/>
                <a:stretch>
                  <a:fillRect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9A66734-F473-52F4-C29B-DF7D5A70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103" y="142980"/>
            <a:ext cx="4150274" cy="5865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C0D7CA-59E8-82F6-02A8-350F668E85B1}"/>
              </a:ext>
            </a:extLst>
          </p:cNvPr>
          <p:cNvSpPr txBox="1"/>
          <p:nvPr/>
        </p:nvSpPr>
        <p:spPr>
          <a:xfrm>
            <a:off x="479425" y="6688723"/>
            <a:ext cx="120294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/>
              <a:t>Vaswani, A., </a:t>
            </a:r>
            <a:r>
              <a:rPr lang="en-GB" sz="1100" dirty="0" err="1"/>
              <a:t>Shazeer</a:t>
            </a:r>
            <a:r>
              <a:rPr lang="en-GB" sz="1100" dirty="0"/>
              <a:t>, N., Parmar, N., </a:t>
            </a:r>
            <a:r>
              <a:rPr lang="en-GB" sz="1100" dirty="0" err="1"/>
              <a:t>Uszkoreit</a:t>
            </a:r>
            <a:r>
              <a:rPr lang="en-GB" sz="1100" dirty="0"/>
              <a:t>, J., Jones, L., Gomez, A. N., Kaiser, </a:t>
            </a:r>
            <a:r>
              <a:rPr lang="en-GB" sz="1100" dirty="0" err="1"/>
              <a:t>Ł</a:t>
            </a:r>
            <a:r>
              <a:rPr lang="en-GB" sz="1100" dirty="0"/>
              <a:t>., &amp; </a:t>
            </a:r>
            <a:r>
              <a:rPr lang="en-GB" sz="1100" dirty="0" err="1"/>
              <a:t>Polosukhin</a:t>
            </a:r>
            <a:r>
              <a:rPr lang="en-GB" sz="1100" dirty="0"/>
              <a:t>, I. (2017). Attention is all you need. </a:t>
            </a:r>
            <a:r>
              <a:rPr lang="en-GB" sz="1100" i="1" dirty="0"/>
              <a:t>Advances in Neural Information Processing Systems</a:t>
            </a:r>
            <a:r>
              <a:rPr lang="en-GB" sz="1100" dirty="0"/>
              <a:t>, </a:t>
            </a:r>
            <a:r>
              <a:rPr lang="en-GB" sz="1100" i="1" dirty="0"/>
              <a:t>2017-December</a:t>
            </a:r>
            <a:r>
              <a:rPr lang="en-GB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816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72D3C-2589-3221-D303-E3E9B6C1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F8D87-9778-4490-CEBD-171B36966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032216"/>
            <a:ext cx="11233150" cy="1583664"/>
          </a:xfrm>
        </p:spPr>
        <p:txBody>
          <a:bodyPr/>
          <a:lstStyle/>
          <a:p>
            <a:r>
              <a:rPr lang="en-US" dirty="0"/>
              <a:t>The process of converting text, into sequences of embeddings. </a:t>
            </a:r>
          </a:p>
          <a:p>
            <a:pPr lvl="1"/>
            <a:endParaRPr lang="en-US" dirty="0"/>
          </a:p>
          <a:p>
            <a:pPr marL="506095" lvl="1" indent="0">
              <a:buNone/>
            </a:pPr>
            <a:r>
              <a:rPr lang="en-US" dirty="0"/>
              <a:t>                      ”The hare jumped over … fox”      -&gt; 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06095" lvl="1" indent="0">
              <a:buNone/>
            </a:pPr>
            <a:r>
              <a:rPr lang="en-US" dirty="0"/>
              <a:t>  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FF0062-577F-42ED-17B4-C5AF1EFA7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62780"/>
            <a:ext cx="2845807" cy="52253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6712D6-35EF-37FE-2048-FC16ACF8CFF7}"/>
              </a:ext>
            </a:extLst>
          </p:cNvPr>
          <p:cNvSpPr txBox="1">
            <a:spLocks/>
          </p:cNvSpPr>
          <p:nvPr/>
        </p:nvSpPr>
        <p:spPr>
          <a:xfrm>
            <a:off x="479425" y="2133842"/>
            <a:ext cx="11233150" cy="42479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Types of Tokenization</a:t>
            </a:r>
            <a:r>
              <a:rPr lang="en-US" dirty="0"/>
              <a:t>: </a:t>
            </a:r>
          </a:p>
          <a:p>
            <a:pPr lvl="1"/>
            <a:r>
              <a:rPr lang="en-US" b="1" dirty="0"/>
              <a:t>Word-based Tokenization</a:t>
            </a:r>
            <a:r>
              <a:rPr lang="en-US" dirty="0"/>
              <a:t>: Splits text into words, but struggles with unseen words (e.g., "unhappiness" → ["unhappiness"], unknown word issue).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Character-based Tokenization</a:t>
            </a:r>
            <a:r>
              <a:rPr lang="en-US" dirty="0"/>
              <a:t>: Splits text into characters, avoiding out-of-vocabulary (OOV) issues but increasing sequence length.</a:t>
            </a:r>
          </a:p>
          <a:p>
            <a:pPr lvl="1"/>
            <a:r>
              <a:rPr lang="en-US" b="1" dirty="0" err="1"/>
              <a:t>Subword</a:t>
            </a:r>
            <a:r>
              <a:rPr lang="en-US" b="1" dirty="0"/>
              <a:t> Tokenization</a:t>
            </a:r>
            <a:r>
              <a:rPr lang="en-US" dirty="0"/>
              <a:t>: Balances between word and character methods, allowing for efficient vocabulary usage (e.g., Byte-Pair Encoding, </a:t>
            </a:r>
            <a:r>
              <a:rPr lang="en-US" dirty="0" err="1"/>
              <a:t>WordPiece</a:t>
            </a:r>
            <a:r>
              <a:rPr lang="en-US" dirty="0"/>
              <a:t>, </a:t>
            </a:r>
            <a:r>
              <a:rPr lang="en-US" dirty="0" err="1"/>
              <a:t>SentencePiece</a:t>
            </a:r>
            <a:r>
              <a:rPr lang="en-US" dirty="0"/>
              <a:t>).</a:t>
            </a:r>
          </a:p>
          <a:p>
            <a:pPr marL="506095" lvl="1" indent="0">
              <a:buNone/>
            </a:pPr>
            <a:endParaRPr lang="en-US" dirty="0"/>
          </a:p>
          <a:p>
            <a:r>
              <a:rPr lang="en-US" b="1" dirty="0"/>
              <a:t>Encoding Process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Raw text input is normalized (e.g., lowercasing, removing special characters).</a:t>
            </a:r>
          </a:p>
          <a:p>
            <a:pPr lvl="1"/>
            <a:r>
              <a:rPr lang="en-US" dirty="0"/>
              <a:t>Tokenization algorithm splits text into meaningful units.</a:t>
            </a:r>
          </a:p>
          <a:p>
            <a:pPr lvl="1"/>
            <a:r>
              <a:rPr lang="en-US" dirty="0"/>
              <a:t>Each token is mapped to a unique integer index in the vocabulary.</a:t>
            </a:r>
          </a:p>
          <a:p>
            <a:pPr lvl="1"/>
            <a:r>
              <a:rPr lang="en-US" dirty="0"/>
              <a:t>Token indices are embedded into a continuous vector space for model input.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986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4B66-11C8-A395-C9F1-1FDBAC9D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Training Recipe (step 1: Pre-training) 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C8AAAB-F38F-E302-5FF3-CD2B85318E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424" y="1069828"/>
                <a:ext cx="11233150" cy="4948335"/>
              </a:xfrm>
            </p:spPr>
            <p:txBody>
              <a:bodyPr/>
              <a:lstStyle/>
              <a:p>
                <a:r>
                  <a:rPr lang="en-US" b="1" dirty="0"/>
                  <a:t>Pretraining: Next Word Prediction </a:t>
                </a:r>
              </a:p>
              <a:p>
                <a:pPr lvl="1"/>
                <a:r>
                  <a:rPr lang="en-US" b="1" dirty="0"/>
                  <a:t>Objective: </a:t>
                </a:r>
                <a:r>
                  <a:rPr lang="en-US" dirty="0"/>
                  <a:t>Minimize cross-entropy loss for predicting the next token </a:t>
                </a:r>
              </a:p>
              <a:p>
                <a:pPr lvl="1"/>
                <a:endParaRPr lang="en-US" b="1" dirty="0"/>
              </a:p>
              <a:p>
                <a:pPr lvl="1"/>
                <a:r>
                  <a:rPr lang="en-US" b="1" dirty="0"/>
                  <a:t>Loss function: </a:t>
                </a:r>
              </a:p>
              <a:p>
                <a:pPr lvl="1"/>
                <a:endParaRPr lang="en-US" b="1" dirty="0"/>
              </a:p>
              <a:p>
                <a:pPr lvl="1"/>
                <a:endParaRPr lang="en-US" b="1" dirty="0"/>
              </a:p>
              <a:p>
                <a:pPr lvl="1"/>
                <a:endParaRPr lang="en-US" b="1" dirty="0"/>
              </a:p>
              <a:p>
                <a:pPr marL="506095" lvl="1" indent="0">
                  <a:buNone/>
                </a:pPr>
                <a:endParaRPr lang="en-US" b="1" dirty="0"/>
              </a:p>
              <a:p>
                <a:pPr marL="506095" lvl="1" indent="0">
                  <a:buNone/>
                </a:pPr>
                <a:r>
                  <a:rPr lang="en-US" dirty="0"/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is the target token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eqArr>
                          <m:eqArr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/>
                        </m:eqArr>
                      </m:sub>
                    </m:sSub>
                  </m:oMath>
                </a14:m>
                <a:r>
                  <a:rPr lang="en-GB" dirty="0"/>
                  <a:t> are the previous tokens in the sequence. </a:t>
                </a:r>
              </a:p>
              <a:p>
                <a:pPr marL="506095" lvl="1" indent="0">
                  <a:buNone/>
                </a:pPr>
                <a:endParaRPr lang="en-GB" b="1" dirty="0"/>
              </a:p>
              <a:p>
                <a:pPr lvl="1"/>
                <a:r>
                  <a:rPr lang="en-GB" b="1" dirty="0"/>
                  <a:t>Training:</a:t>
                </a:r>
                <a:r>
                  <a:rPr lang="en-GB" dirty="0"/>
                  <a:t> uses massive text corpora with an autoregressive objective </a:t>
                </a:r>
              </a:p>
              <a:p>
                <a:r>
                  <a:rPr lang="en-GB" dirty="0"/>
                  <a:t>Challenges </a:t>
                </a:r>
              </a:p>
              <a:p>
                <a:pPr lvl="1"/>
                <a:r>
                  <a:rPr lang="en-GB" dirty="0"/>
                  <a:t>Large-scale training requires </a:t>
                </a:r>
                <a:r>
                  <a:rPr lang="en-GB" b="1" dirty="0"/>
                  <a:t>thousands of GPUs/TPUs </a:t>
                </a:r>
                <a:r>
                  <a:rPr lang="en-GB" dirty="0"/>
                  <a:t>and weeks of compute time </a:t>
                </a:r>
              </a:p>
              <a:p>
                <a:pPr lvl="1"/>
                <a:r>
                  <a:rPr lang="en-GB" dirty="0"/>
                  <a:t>Model learns both useful knowledge and </a:t>
                </a:r>
                <a:r>
                  <a:rPr lang="en-GB" b="1" dirty="0"/>
                  <a:t>biases</a:t>
                </a:r>
                <a:r>
                  <a:rPr lang="en-GB" dirty="0"/>
                  <a:t> present in the dataset.</a:t>
                </a:r>
              </a:p>
              <a:p>
                <a:pPr lvl="1"/>
                <a:r>
                  <a:rPr lang="en-GB" dirty="0"/>
                  <a:t>Pretraining does not guarantee alignment with human intent. Model may generate </a:t>
                </a:r>
                <a:r>
                  <a:rPr lang="en-GB" b="1" dirty="0"/>
                  <a:t>misleading or factually incorrect</a:t>
                </a:r>
                <a:r>
                  <a:rPr lang="en-GB" dirty="0"/>
                  <a:t> outputs.</a:t>
                </a:r>
              </a:p>
              <a:p>
                <a:pPr lvl="1"/>
                <a:endParaRPr lang="en-GB" b="1" dirty="0"/>
              </a:p>
              <a:p>
                <a:pPr lvl="1"/>
                <a:endParaRPr lang="en-US" b="1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C8AAAB-F38F-E302-5FF3-CD2B85318E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424" y="1069828"/>
                <a:ext cx="11233150" cy="4948335"/>
              </a:xfrm>
              <a:blipFill>
                <a:blip r:embed="rId3"/>
                <a:stretch>
                  <a:fillRect t="-2051" b="-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C0FE54C-D470-8B44-095C-B31853CFF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537" y="2521754"/>
            <a:ext cx="4552925" cy="110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51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98FDB-20A9-55E8-0E13-4508C8538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Fine-tuning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83D0-C3A7-EA72-6611-AED9FFBB4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11233150" cy="5210639"/>
          </a:xfrm>
        </p:spPr>
        <p:txBody>
          <a:bodyPr/>
          <a:lstStyle/>
          <a:p>
            <a:r>
              <a:rPr lang="en-US" dirty="0"/>
              <a:t>After </a:t>
            </a:r>
            <a:r>
              <a:rPr lang="en-US" b="1" dirty="0"/>
              <a:t>Pre-training</a:t>
            </a:r>
            <a:r>
              <a:rPr lang="en-US" dirty="0"/>
              <a:t> the model is fine-tuned on high-quality human annotated datasets. </a:t>
            </a:r>
          </a:p>
          <a:p>
            <a:r>
              <a:rPr lang="en-US" b="1" dirty="0"/>
              <a:t>Goal</a:t>
            </a:r>
            <a:r>
              <a:rPr lang="en-US" dirty="0"/>
              <a:t>: improve task-specific performance and align model outputs with human intent </a:t>
            </a:r>
          </a:p>
          <a:p>
            <a:r>
              <a:rPr lang="en-US" b="1" dirty="0"/>
              <a:t>Loss function</a:t>
            </a:r>
            <a:r>
              <a:rPr lang="en-US" dirty="0"/>
              <a:t>: Remains Cross-entropy, encouraging model to predict human-</a:t>
            </a:r>
            <a:r>
              <a:rPr lang="en-US" dirty="0" err="1"/>
              <a:t>prefered</a:t>
            </a:r>
            <a:r>
              <a:rPr lang="en-US" dirty="0"/>
              <a:t> responses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Differences: Loss is only applied on the response. E.g. (on the A or a Q/A)</a:t>
            </a:r>
          </a:p>
          <a:p>
            <a:r>
              <a:rPr lang="en-US" dirty="0"/>
              <a:t>Key improvements from SFT: </a:t>
            </a:r>
          </a:p>
          <a:p>
            <a:pPr lvl="1"/>
            <a:r>
              <a:rPr lang="en-US" dirty="0"/>
              <a:t>Reduces factual errors and improves coherence </a:t>
            </a:r>
          </a:p>
          <a:p>
            <a:pPr lvl="1"/>
            <a:r>
              <a:rPr lang="en-US" dirty="0"/>
              <a:t>Encourages safer and more aligned responses </a:t>
            </a:r>
          </a:p>
          <a:p>
            <a:pPr lvl="1"/>
            <a:r>
              <a:rPr lang="en-US" dirty="0"/>
              <a:t>Helps mitigate biases from pre-training </a:t>
            </a:r>
          </a:p>
          <a:p>
            <a:pPr lvl="1"/>
            <a:r>
              <a:rPr lang="en-US" dirty="0"/>
              <a:t>Fine-tunes performance on specific benchmarks and tasks.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6CD5B1-52F3-593A-86F7-ADE6ECDF5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2787650"/>
            <a:ext cx="5104275" cy="110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30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BB3EE-AA95-9AB3-5A2E-F40070A4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training with (RLHF)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98F63-EFF6-E934-D3D5-F9E3996E4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990423"/>
            <a:ext cx="11233150" cy="5351609"/>
          </a:xfrm>
        </p:spPr>
        <p:txBody>
          <a:bodyPr/>
          <a:lstStyle/>
          <a:p>
            <a:r>
              <a:rPr lang="en-US" dirty="0"/>
              <a:t>Aligning the model to user preferences with RLHF. </a:t>
            </a:r>
          </a:p>
          <a:p>
            <a:pPr lvl="1"/>
            <a:r>
              <a:rPr lang="en-US" dirty="0"/>
              <a:t>Have you ever been asked to select a preferred response with an LLM Service? </a:t>
            </a:r>
          </a:p>
          <a:p>
            <a:pPr lvl="1"/>
            <a:endParaRPr lang="en-US" dirty="0"/>
          </a:p>
          <a:p>
            <a:r>
              <a:rPr lang="en-US" dirty="0"/>
              <a:t>Step 1: Reward Modelling – trained using human preference data: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Where       is the learned function scoring the response      from input      .</a:t>
            </a:r>
          </a:p>
          <a:p>
            <a:pPr lvl="1"/>
            <a:endParaRPr lang="en-US" dirty="0"/>
          </a:p>
          <a:p>
            <a:r>
              <a:rPr lang="en-US" dirty="0"/>
              <a:t>Step 2: Policy Optimization – Uses proximal policy optimization (PPO)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506095" lvl="1" indent="0">
              <a:buNone/>
            </a:pPr>
            <a:r>
              <a:rPr lang="en-US" dirty="0"/>
              <a:t>	where              is the advantage functions derived from rewards. 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r>
              <a:rPr lang="en-US" dirty="0"/>
              <a:t>Ensures responses align with human values while maintaining fluency. </a:t>
            </a:r>
          </a:p>
          <a:p>
            <a:pPr lvl="1"/>
            <a:r>
              <a:rPr lang="en-US" dirty="0"/>
              <a:t>Produces gradients to update the model to produce responses closer to those preferred by the users. </a:t>
            </a:r>
          </a:p>
          <a:p>
            <a:pPr marL="506095" lvl="1" indent="0">
              <a:buNone/>
            </a:pPr>
            <a:r>
              <a:rPr lang="en-US" dirty="0"/>
              <a:t>	</a:t>
            </a:r>
          </a:p>
          <a:p>
            <a:pPr marL="506095" lvl="1" indent="0">
              <a:buNone/>
            </a:pPr>
            <a:endParaRPr lang="en-US" dirty="0"/>
          </a:p>
          <a:p>
            <a:pPr marL="506095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DF855-23BE-659D-C1AE-A6A56D1CD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205" y="4240664"/>
            <a:ext cx="3075955" cy="824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A2DB0D-9ED5-DB9F-2CE2-AE50020DB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386" y="2632025"/>
            <a:ext cx="2594417" cy="584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5F225C-DEA0-B6F6-F2AD-B70BC9B88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237" y="3123615"/>
            <a:ext cx="289307" cy="356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D1064A-4FE0-76D4-BB6F-5184D6B89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906" y="3222705"/>
            <a:ext cx="289307" cy="289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E62108-8FFC-F3D3-7AF9-24F4D09CD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3717" y="3207395"/>
            <a:ext cx="289308" cy="272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A97AED-0DB0-77D6-94D7-33CFD29710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4522" y="5107335"/>
            <a:ext cx="618039" cy="2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37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A6130-CEE6-3176-D5A9-2CD4BF62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LLM Inference (Prefill Stage)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651A6-6249-E89C-66C6-0D43FA046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449" y="1144420"/>
            <a:ext cx="4711712" cy="4948335"/>
          </a:xfrm>
        </p:spPr>
        <p:txBody>
          <a:bodyPr/>
          <a:lstStyle/>
          <a:p>
            <a:r>
              <a:rPr lang="en-US" dirty="0"/>
              <a:t>LLM inference = Prefill stage + Decoding</a:t>
            </a:r>
          </a:p>
          <a:p>
            <a:pPr lvl="1"/>
            <a:r>
              <a:rPr lang="en-US" b="1" dirty="0"/>
              <a:t>FFNs</a:t>
            </a:r>
            <a:r>
              <a:rPr lang="en-US" dirty="0"/>
              <a:t> operate on elements in the input sequence in isolation.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r>
              <a:rPr lang="en-US" b="1" dirty="0"/>
              <a:t>Attention</a:t>
            </a:r>
            <a:r>
              <a:rPr lang="en-US" dirty="0"/>
              <a:t> aggregates information from the entire sequence. 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r>
              <a:rPr lang="en-US" dirty="0"/>
              <a:t>When generating the next token of the response, the </a:t>
            </a:r>
            <a:r>
              <a:rPr lang="en-US" b="1" dirty="0"/>
              <a:t>attention</a:t>
            </a:r>
            <a:r>
              <a:rPr lang="en-US" dirty="0"/>
              <a:t> mechanism requires attention activations from the input prompt. Namely the Keys, and Values thereby called the </a:t>
            </a:r>
            <a:r>
              <a:rPr lang="en-US" b="1" dirty="0"/>
              <a:t>KV </a:t>
            </a:r>
            <a:r>
              <a:rPr lang="en-US" dirty="0"/>
              <a:t>Cache.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906EF-AFC7-A5E7-76D4-0E6507E83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80" y="1503680"/>
            <a:ext cx="5951232" cy="35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87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1E711-2EC3-67CC-10A7-5B83062D8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5F1FD-95EC-02E7-7864-25F22173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38DB1-E9B0-04C2-7001-7C3ECBC74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4651375" cy="4948335"/>
          </a:xfrm>
        </p:spPr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The model generates new tokens sequentially, using previously computed KV pairs for efficiency. </a:t>
            </a:r>
          </a:p>
          <a:p>
            <a:endParaRPr lang="en-US" dirty="0"/>
          </a:p>
          <a:p>
            <a:r>
              <a:rPr lang="en-US" dirty="0"/>
              <a:t>Each decode step produces a </a:t>
            </a:r>
            <a:r>
              <a:rPr lang="en-US" b="1" dirty="0"/>
              <a:t>probability distribution </a:t>
            </a:r>
            <a:r>
              <a:rPr lang="en-US" dirty="0"/>
              <a:t>over the next </a:t>
            </a:r>
            <a:r>
              <a:rPr lang="en-US" b="1" dirty="0"/>
              <a:t>tokens</a:t>
            </a:r>
            <a:r>
              <a:rPr lang="en-US" dirty="0"/>
              <a:t> in the sequence.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KV</a:t>
            </a:r>
            <a:r>
              <a:rPr lang="en-US" dirty="0"/>
              <a:t> Caching avoids </a:t>
            </a:r>
            <a:r>
              <a:rPr lang="en-US" b="1" dirty="0"/>
              <a:t>re-computation</a:t>
            </a:r>
            <a:r>
              <a:rPr lang="en-US" dirty="0"/>
              <a:t> of attention inputs </a:t>
            </a:r>
          </a:p>
          <a:p>
            <a:endParaRPr lang="en-GB" b="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B7C9F-56DE-CE9D-A63E-033ED603F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6" y="1442720"/>
            <a:ext cx="5997849" cy="411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98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B2447-EA28-6DAA-2E46-AD424D4CF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6695D-778F-18BC-4A5F-BE8E39DAC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Summary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B3CF4-0596-2936-9351-BD130A676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954832"/>
            <a:ext cx="11233150" cy="4948335"/>
          </a:xfrm>
        </p:spPr>
        <p:txBody>
          <a:bodyPr/>
          <a:lstStyle/>
          <a:p>
            <a:r>
              <a:rPr lang="en-US" dirty="0"/>
              <a:t>Unification of Architectures (The Transformer) </a:t>
            </a:r>
          </a:p>
          <a:p>
            <a:r>
              <a:rPr lang="en-US" dirty="0"/>
              <a:t>Transformer Architecture</a:t>
            </a:r>
          </a:p>
          <a:p>
            <a:pPr lvl="1"/>
            <a:r>
              <a:rPr lang="en-US" dirty="0"/>
              <a:t>Key Innovations: </a:t>
            </a:r>
          </a:p>
          <a:p>
            <a:pPr lvl="2"/>
            <a:r>
              <a:rPr lang="en-US" dirty="0"/>
              <a:t> Self-Attention </a:t>
            </a:r>
          </a:p>
          <a:p>
            <a:pPr lvl="2"/>
            <a:r>
              <a:rPr lang="en-US" dirty="0"/>
              <a:t> Residual Connections </a:t>
            </a:r>
          </a:p>
          <a:p>
            <a:pPr lvl="2"/>
            <a:r>
              <a:rPr lang="en-US" dirty="0"/>
              <a:t> Feedforward Network</a:t>
            </a:r>
          </a:p>
          <a:p>
            <a:pPr lvl="2"/>
            <a:r>
              <a:rPr lang="en-US" dirty="0"/>
              <a:t> Positional Encodings</a:t>
            </a:r>
          </a:p>
          <a:p>
            <a:r>
              <a:rPr lang="en-US" dirty="0"/>
              <a:t>Training an LLM </a:t>
            </a:r>
          </a:p>
          <a:p>
            <a:pPr lvl="1"/>
            <a:r>
              <a:rPr lang="en-US" dirty="0"/>
              <a:t>Stages: </a:t>
            </a:r>
          </a:p>
          <a:p>
            <a:pPr lvl="2"/>
            <a:r>
              <a:rPr lang="en-US" dirty="0"/>
              <a:t> Large scale self-supervised training (next character prediction) </a:t>
            </a:r>
          </a:p>
          <a:p>
            <a:pPr lvl="2"/>
            <a:r>
              <a:rPr lang="en-US" dirty="0"/>
              <a:t> Supervised-finetuning (Fine-tune response on high quality data) </a:t>
            </a:r>
          </a:p>
          <a:p>
            <a:pPr lvl="2"/>
            <a:r>
              <a:rPr lang="en-US" dirty="0"/>
              <a:t> RLHF from user preferences. </a:t>
            </a:r>
          </a:p>
          <a:p>
            <a:r>
              <a:rPr lang="en-US" dirty="0"/>
              <a:t>Efficient Inference </a:t>
            </a:r>
          </a:p>
          <a:p>
            <a:pPr lvl="1"/>
            <a:r>
              <a:rPr lang="en-US" dirty="0"/>
              <a:t>LLM response = Prefill Stage + Decoding Stage </a:t>
            </a:r>
          </a:p>
          <a:p>
            <a:pPr lvl="1"/>
            <a:r>
              <a:rPr lang="en-US" dirty="0"/>
              <a:t>KV caching avoids redundant re-computation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D6D4F-3A62-BC33-0CD9-713E61A3F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156" y="144470"/>
            <a:ext cx="4150274" cy="5865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1069EE-9929-095C-A229-F35D09EFC22A}"/>
              </a:ext>
            </a:extLst>
          </p:cNvPr>
          <p:cNvSpPr txBox="1"/>
          <p:nvPr/>
        </p:nvSpPr>
        <p:spPr>
          <a:xfrm>
            <a:off x="479425" y="6688723"/>
            <a:ext cx="120294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/>
              <a:t>Vaswani, A., </a:t>
            </a:r>
            <a:r>
              <a:rPr lang="en-GB" sz="1100" dirty="0" err="1"/>
              <a:t>Shazeer</a:t>
            </a:r>
            <a:r>
              <a:rPr lang="en-GB" sz="1100" dirty="0"/>
              <a:t>, N., Parmar, N., </a:t>
            </a:r>
            <a:r>
              <a:rPr lang="en-GB" sz="1100" dirty="0" err="1"/>
              <a:t>Uszkoreit</a:t>
            </a:r>
            <a:r>
              <a:rPr lang="en-GB" sz="1100" dirty="0"/>
              <a:t>, J., Jones, L., Gomez, A. N., Kaiser, </a:t>
            </a:r>
            <a:r>
              <a:rPr lang="en-GB" sz="1100" dirty="0" err="1"/>
              <a:t>Ł</a:t>
            </a:r>
            <a:r>
              <a:rPr lang="en-GB" sz="1100" dirty="0"/>
              <a:t>., &amp; </a:t>
            </a:r>
            <a:r>
              <a:rPr lang="en-GB" sz="1100" dirty="0" err="1"/>
              <a:t>Polosukhin</a:t>
            </a:r>
            <a:r>
              <a:rPr lang="en-GB" sz="1100" dirty="0"/>
              <a:t>, I. (2017). Attention is all you need. </a:t>
            </a:r>
            <a:r>
              <a:rPr lang="en-GB" sz="1100" i="1" dirty="0"/>
              <a:t>Advances in Neural Information Processing Systems</a:t>
            </a:r>
            <a:r>
              <a:rPr lang="en-GB" sz="1100" dirty="0"/>
              <a:t>, </a:t>
            </a:r>
            <a:r>
              <a:rPr lang="en-GB" sz="1100" i="1" dirty="0"/>
              <a:t>2017-December</a:t>
            </a:r>
            <a:r>
              <a:rPr lang="en-GB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4538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How we got here?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99847-2F99-45EF-B262-BCEA8DEAD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2708" y="1313351"/>
            <a:ext cx="7729855" cy="4948335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Early AI (1950s-1990s) – Symbolic AI &amp; Classical Machine Learning</a:t>
            </a:r>
            <a:r>
              <a:rPr lang="en-GB" sz="1500" dirty="0"/>
              <a:t>	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Perceptron (1958)</a:t>
            </a:r>
            <a:r>
              <a:rPr lang="en-GB" sz="1500" dirty="0"/>
              <a:t> – Frank Rosenblatt’s simple neural network, later shown to be limited.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Backpropagation (1986)</a:t>
            </a:r>
            <a:r>
              <a:rPr lang="en-GB" sz="1500" dirty="0"/>
              <a:t> – Key breakthrough by </a:t>
            </a:r>
            <a:r>
              <a:rPr lang="en-GB" sz="1500" dirty="0" err="1"/>
              <a:t>Rumelhart</a:t>
            </a:r>
            <a:r>
              <a:rPr lang="en-GB" sz="1500" dirty="0"/>
              <a:t>, Hinton, and Williams.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Support Vector Machines (1990s)</a:t>
            </a:r>
            <a:r>
              <a:rPr lang="en-GB" sz="1500" dirty="0"/>
              <a:t> – Rise of kernel methods for classification.</a:t>
            </a:r>
          </a:p>
          <a:p>
            <a:pPr marL="780415" lvl="2" indent="0">
              <a:lnSpc>
                <a:spcPct val="90000"/>
              </a:lnSpc>
              <a:spcAft>
                <a:spcPts val="600"/>
              </a:spcAft>
              <a:buNone/>
            </a:pP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Rise of Deep Learning (2000s-2010s) – Multi-layer Neural Networks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 err="1"/>
              <a:t>AlexNet</a:t>
            </a:r>
            <a:r>
              <a:rPr lang="en-GB" sz="1500" b="1" dirty="0"/>
              <a:t> (2012)</a:t>
            </a:r>
            <a:r>
              <a:rPr lang="en-GB" sz="1500" dirty="0"/>
              <a:t> – Deep Convolutional Neural Network (CNN) that won ImageNet competition.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VGG (2014)</a:t>
            </a:r>
            <a:r>
              <a:rPr lang="en-GB" sz="1500" dirty="0"/>
              <a:t> – Demonstrated the power of deeper architectures for image recognition.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 err="1"/>
              <a:t>ResNet</a:t>
            </a:r>
            <a:r>
              <a:rPr lang="en-GB" sz="1500" b="1" dirty="0"/>
              <a:t> (2015)</a:t>
            </a:r>
            <a:r>
              <a:rPr lang="en-GB" sz="1500" dirty="0"/>
              <a:t> – Introduced residual connections, enabling very deep networks.</a:t>
            </a:r>
          </a:p>
          <a:p>
            <a:pPr marL="780415" lvl="2" indent="0">
              <a:lnSpc>
                <a:spcPct val="90000"/>
              </a:lnSpc>
              <a:spcAft>
                <a:spcPts val="600"/>
              </a:spcAft>
              <a:buNone/>
            </a:pP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Unification of Architectures (2010s-Present)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Transformers (2017, Attention Is All You Need)</a:t>
            </a:r>
            <a:r>
              <a:rPr lang="en-GB" sz="1500" dirty="0"/>
              <a:t> – Revolutionized NLP (e.g., BERT, GPT). 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Vision Transformers (2020)</a:t>
            </a:r>
            <a:r>
              <a:rPr lang="en-GB" sz="1500" dirty="0"/>
              <a:t> – Applied self-attention to image processing (</a:t>
            </a:r>
            <a:r>
              <a:rPr lang="en-GB" sz="1500" dirty="0" err="1"/>
              <a:t>ViT</a:t>
            </a:r>
            <a:r>
              <a:rPr lang="en-GB" sz="1500" dirty="0"/>
              <a:t>, </a:t>
            </a:r>
            <a:r>
              <a:rPr lang="en-GB" sz="1500" dirty="0" err="1"/>
              <a:t>Swin</a:t>
            </a:r>
            <a:r>
              <a:rPr lang="en-GB" sz="1500" dirty="0"/>
              <a:t>). 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Diffusion Models (2022-Present)</a:t>
            </a:r>
            <a:r>
              <a:rPr lang="en-GB" sz="1500" dirty="0"/>
              <a:t> – Leading generative models (DALL·E, Stable Diffusion). 	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0EB06-B556-00FD-F2DD-7A76189354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228" r="41516" b="-1"/>
          <a:stretch/>
        </p:blipFill>
        <p:spPr>
          <a:xfrm>
            <a:off x="8399781" y="1133061"/>
            <a:ext cx="3312794" cy="494833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D9BD9C-D162-4CD1-D125-9B5F968B1251}"/>
              </a:ext>
            </a:extLst>
          </p:cNvPr>
          <p:cNvSpPr txBox="1"/>
          <p:nvPr/>
        </p:nvSpPr>
        <p:spPr>
          <a:xfrm>
            <a:off x="479425" y="6705651"/>
            <a:ext cx="12263120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Krizhevsky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Alex, Ilya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E. Hinton. "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classification with deep convolutional neural networks." 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25 (2012).</a:t>
            </a:r>
            <a:endParaRPr lang="en-US" sz="1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AF0E-C526-CD20-A71C-65417EB9B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95A47-9F27-FA47-E395-A30CF6D2D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6311668" cy="4948335"/>
          </a:xfrm>
        </p:spPr>
        <p:txBody>
          <a:bodyPr/>
          <a:lstStyle/>
          <a:p>
            <a:r>
              <a:rPr lang="en-US" dirty="0"/>
              <a:t>The transformer is becoming the default architecture for the majority of applications</a:t>
            </a:r>
          </a:p>
          <a:p>
            <a:r>
              <a:rPr lang="en-US" dirty="0"/>
              <a:t>Why? </a:t>
            </a:r>
          </a:p>
          <a:p>
            <a:pPr lvl="1"/>
            <a:r>
              <a:rPr lang="en-US" dirty="0"/>
              <a:t>No inductive biases </a:t>
            </a:r>
          </a:p>
          <a:p>
            <a:pPr lvl="1"/>
            <a:r>
              <a:rPr lang="en-US" dirty="0"/>
              <a:t>Ability to model Long-range Dependencies </a:t>
            </a:r>
          </a:p>
          <a:p>
            <a:pPr lvl="1"/>
            <a:r>
              <a:rPr lang="en-US" dirty="0"/>
              <a:t>Extremely Parallelizable </a:t>
            </a:r>
          </a:p>
          <a:p>
            <a:pPr lvl="1"/>
            <a:r>
              <a:rPr lang="en-US" dirty="0"/>
              <a:t>Very General Representations </a:t>
            </a:r>
          </a:p>
          <a:p>
            <a:pPr lvl="1"/>
            <a:endParaRPr lang="en-US" dirty="0"/>
          </a:p>
          <a:p>
            <a:r>
              <a:rPr lang="en-US" dirty="0"/>
              <a:t>Key Innovations: </a:t>
            </a:r>
          </a:p>
          <a:p>
            <a:pPr lvl="1"/>
            <a:r>
              <a:rPr lang="en-US" dirty="0"/>
              <a:t>Residual Connections</a:t>
            </a:r>
          </a:p>
          <a:p>
            <a:pPr lvl="1"/>
            <a:r>
              <a:rPr lang="en-US" dirty="0"/>
              <a:t>Layer Normalization</a:t>
            </a:r>
          </a:p>
          <a:p>
            <a:pPr lvl="1"/>
            <a:r>
              <a:rPr lang="en-US" dirty="0"/>
              <a:t>Self-Attention</a:t>
            </a:r>
          </a:p>
          <a:p>
            <a:pPr lvl="1"/>
            <a:r>
              <a:rPr lang="en-US" dirty="0"/>
              <a:t>Feedforward Networks </a:t>
            </a:r>
          </a:p>
          <a:p>
            <a:pPr lvl="1"/>
            <a:r>
              <a:rPr lang="en-US" dirty="0"/>
              <a:t>Positional Encodings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E146AD-D642-896D-10F1-BCE0F984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556" y="367990"/>
            <a:ext cx="4150274" cy="5865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1C87ED-CE53-549D-6B4D-98517047F334}"/>
              </a:ext>
            </a:extLst>
          </p:cNvPr>
          <p:cNvSpPr txBox="1"/>
          <p:nvPr/>
        </p:nvSpPr>
        <p:spPr>
          <a:xfrm>
            <a:off x="479425" y="6688723"/>
            <a:ext cx="120294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/>
              <a:t>Vaswani, A., </a:t>
            </a:r>
            <a:r>
              <a:rPr lang="en-GB" sz="1100" dirty="0" err="1"/>
              <a:t>Shazeer</a:t>
            </a:r>
            <a:r>
              <a:rPr lang="en-GB" sz="1100" dirty="0"/>
              <a:t>, N., Parmar, N., </a:t>
            </a:r>
            <a:r>
              <a:rPr lang="en-GB" sz="1100" dirty="0" err="1"/>
              <a:t>Uszkoreit</a:t>
            </a:r>
            <a:r>
              <a:rPr lang="en-GB" sz="1100" dirty="0"/>
              <a:t>, J., Jones, L., Gomez, A. N., Kaiser, </a:t>
            </a:r>
            <a:r>
              <a:rPr lang="en-GB" sz="1100" dirty="0" err="1"/>
              <a:t>Ł</a:t>
            </a:r>
            <a:r>
              <a:rPr lang="en-GB" sz="1100" dirty="0"/>
              <a:t>., &amp; </a:t>
            </a:r>
            <a:r>
              <a:rPr lang="en-GB" sz="1100" dirty="0" err="1"/>
              <a:t>Polosukhin</a:t>
            </a:r>
            <a:r>
              <a:rPr lang="en-GB" sz="1100" dirty="0"/>
              <a:t>, I. (2017). Attention is all you need. </a:t>
            </a:r>
            <a:r>
              <a:rPr lang="en-GB" sz="1100" i="1" dirty="0"/>
              <a:t>Advances in Neural Information Processing Systems</a:t>
            </a:r>
            <a:r>
              <a:rPr lang="en-GB" sz="1100" dirty="0"/>
              <a:t>, </a:t>
            </a:r>
            <a:r>
              <a:rPr lang="en-GB" sz="1100" i="1" dirty="0"/>
              <a:t>2017-December</a:t>
            </a:r>
            <a:r>
              <a:rPr lang="en-GB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1487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68ACF-A123-2A34-5C0A-AC89E242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Connections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4192-3E71-8911-1E8E-A58E6D085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Purpose: </a:t>
            </a:r>
            <a:r>
              <a:rPr lang="en-US" dirty="0"/>
              <a:t>Residual connections help stabilize training and improve gradient flow in deep transformer models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Gradient Flow</a:t>
            </a:r>
          </a:p>
          <a:p>
            <a:pPr lvl="1"/>
            <a:r>
              <a:rPr lang="en-US" dirty="0"/>
              <a:t>Since the identity matrix is always present in the gradient of a residual function, gradients do not vanish. Even when             Is small  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Key Benefits: </a:t>
            </a:r>
          </a:p>
          <a:p>
            <a:pPr lvl="1"/>
            <a:r>
              <a:rPr lang="en-US" b="1" dirty="0"/>
              <a:t>Stabilizes training</a:t>
            </a:r>
            <a:r>
              <a:rPr lang="en-US" dirty="0"/>
              <a:t>: Prevents vanishing gradients by allowing direct information flow </a:t>
            </a:r>
          </a:p>
          <a:p>
            <a:pPr lvl="1"/>
            <a:r>
              <a:rPr lang="en-US" b="1" dirty="0"/>
              <a:t>Speeds up Convergence</a:t>
            </a:r>
            <a:r>
              <a:rPr lang="en-US" dirty="0"/>
              <a:t>: Helps optimization by keeping gradients well-behaved </a:t>
            </a:r>
          </a:p>
          <a:p>
            <a:pPr lvl="1"/>
            <a:r>
              <a:rPr lang="en-US" b="1" dirty="0"/>
              <a:t>Retains Information input</a:t>
            </a:r>
            <a:r>
              <a:rPr lang="en-US" dirty="0"/>
              <a:t>: Enables the model to refine rather than overwrite representations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B8FF7A-2CB1-2398-332C-CDFF06FE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983" y="4012798"/>
            <a:ext cx="2449675" cy="861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B9A8DB-CACD-5A84-A20A-954AD5874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295" y="1954960"/>
            <a:ext cx="2813050" cy="81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0AE3BA-88F0-C20E-0114-FE5D670B91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296"/>
          <a:stretch/>
        </p:blipFill>
        <p:spPr>
          <a:xfrm>
            <a:off x="3167451" y="3497586"/>
            <a:ext cx="532878" cy="4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3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54630-373B-B165-14E3-8C849898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Norms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CAB41-7500-F802-D2F5-7347986CC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Purpose: Layer normalization stabilizes activations and improves training efficiency in deep transformer models.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Where: </a:t>
            </a:r>
          </a:p>
          <a:p>
            <a:pPr marL="506095" lvl="1" indent="0">
              <a:buNone/>
            </a:pPr>
            <a:r>
              <a:rPr lang="en-US" dirty="0"/>
              <a:t> </a:t>
            </a:r>
          </a:p>
          <a:p>
            <a:pPr marL="506095" lvl="1" indent="0">
              <a:buNone/>
            </a:pPr>
            <a:r>
              <a:rPr lang="en-US" dirty="0"/>
              <a:t> </a:t>
            </a:r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r>
              <a:rPr lang="en-US" dirty="0"/>
              <a:t>Key benefits: </a:t>
            </a:r>
          </a:p>
          <a:p>
            <a:pPr lvl="1"/>
            <a:r>
              <a:rPr lang="en-US" b="1" dirty="0"/>
              <a:t>Reduces Internal Co-variate shift</a:t>
            </a:r>
            <a:r>
              <a:rPr lang="en-US" dirty="0"/>
              <a:t>: Normalizing inputs to prevent unstable gradients </a:t>
            </a:r>
          </a:p>
          <a:p>
            <a:pPr lvl="1"/>
            <a:r>
              <a:rPr lang="en-US" b="1" dirty="0"/>
              <a:t>Improves Gradient Flow</a:t>
            </a:r>
            <a:r>
              <a:rPr lang="en-US" dirty="0"/>
              <a:t>: Keeps gradients well-scaled during backpropagation.</a:t>
            </a:r>
          </a:p>
          <a:p>
            <a:pPr lvl="1"/>
            <a:r>
              <a:rPr lang="en-US" b="1" dirty="0"/>
              <a:t>Essential in Transformers</a:t>
            </a:r>
            <a:r>
              <a:rPr lang="en-US" dirty="0"/>
              <a:t>: Unlike </a:t>
            </a:r>
            <a:r>
              <a:rPr lang="en-US" dirty="0" err="1"/>
              <a:t>BatchNorm</a:t>
            </a:r>
            <a:r>
              <a:rPr lang="en-US" dirty="0"/>
              <a:t>, works well with variable-length sequences.</a:t>
            </a:r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B6047-332A-8AC4-CB59-B192BAF6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977" y="2043031"/>
            <a:ext cx="3210046" cy="765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E49556-97D8-2ED4-BA9C-60B6DCFE2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688" y="3362655"/>
            <a:ext cx="3702244" cy="385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CDB04A-C013-9827-DE58-78724F838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69926"/>
            <a:ext cx="4473732" cy="412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1248C4-B2F9-3E6D-0259-BBB22BD55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403" y="4229064"/>
            <a:ext cx="4777837" cy="30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64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0B33E-CE8B-7756-8A2C-C9ACB6C6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72741"/>
            <a:ext cx="11233150" cy="654760"/>
          </a:xfrm>
        </p:spPr>
        <p:txBody>
          <a:bodyPr/>
          <a:lstStyle/>
          <a:p>
            <a:r>
              <a:rPr lang="en-US" dirty="0"/>
              <a:t>Precursor to Attention: The RNN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DF4CF-70DF-236F-0215-A4B81755F8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426" y="954831"/>
                <a:ext cx="5164488" cy="4948335"/>
              </a:xfrm>
            </p:spPr>
            <p:txBody>
              <a:bodyPr/>
              <a:lstStyle/>
              <a:p>
                <a:r>
                  <a:rPr lang="en-US" sz="2000" b="1" dirty="0"/>
                  <a:t>Sequential Data </a:t>
                </a:r>
                <a:r>
                  <a:rPr lang="en-US" sz="2000" dirty="0"/>
                  <a:t>(Text, Audio, Video, …)</a:t>
                </a:r>
                <a:endParaRPr lang="en-US" sz="2000" b="1" dirty="0"/>
              </a:p>
              <a:p>
                <a:endParaRPr lang="en-US" sz="2000" b="1" dirty="0"/>
              </a:p>
              <a:p>
                <a:pPr marL="506095" lvl="1" indent="0">
                  <a:buNone/>
                </a:pPr>
                <a:endParaRPr lang="en-US" sz="1800" b="1" dirty="0"/>
              </a:p>
              <a:p>
                <a:r>
                  <a:rPr lang="en-US" sz="2000" b="1" dirty="0"/>
                  <a:t>The RNN forward pass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b="1" dirty="0"/>
                  <a:t>Gradients via back propagation through time (BPTT)</a:t>
                </a:r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b="1" dirty="0"/>
                  <a:t>Eigenvalues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000" b="0" dirty="0"/>
              </a:p>
              <a:p>
                <a:pPr lvl="1"/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 →</m:t>
                    </m:r>
                  </m:oMath>
                </a14:m>
                <a:r>
                  <a:rPr lang="en-US" sz="1800" dirty="0"/>
                  <a:t> Vanishing Gradient (losses long range-dependencies)</a:t>
                </a:r>
              </a:p>
              <a:p>
                <a:pPr lvl="1"/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≫1 →</m:t>
                    </m:r>
                  </m:oMath>
                </a14:m>
                <a:r>
                  <a:rPr lang="en-US" sz="1800" dirty="0"/>
                  <a:t> Exploding Gradient (unstable updates</a:t>
                </a:r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DF4CF-70DF-236F-0215-A4B81755F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426" y="954831"/>
                <a:ext cx="5164488" cy="4948335"/>
              </a:xfrm>
              <a:blipFill>
                <a:blip r:embed="rId2"/>
                <a:stretch>
                  <a:fillRect t="-1538" r="-1961" b="-1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54E0E7E-16BB-0FEF-3EE0-3967A327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485" y="2431182"/>
            <a:ext cx="3438005" cy="529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0E2B92-5235-39EC-147B-E3BDCDDC6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694" t="563" r="6459" b="923"/>
          <a:stretch/>
        </p:blipFill>
        <p:spPr>
          <a:xfrm>
            <a:off x="8687100" y="104609"/>
            <a:ext cx="3438005" cy="17698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05326A-8257-CA63-A913-2EF7DD601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017" y="3782994"/>
            <a:ext cx="2431975" cy="1033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CAD5E3-FC43-9CAC-665C-D153A87B0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003" y="1344713"/>
            <a:ext cx="2885128" cy="52975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3657179-3EFF-70AF-AA41-99351F5477E1}"/>
              </a:ext>
            </a:extLst>
          </p:cNvPr>
          <p:cNvSpPr txBox="1">
            <a:spLocks/>
          </p:cNvSpPr>
          <p:nvPr/>
        </p:nvSpPr>
        <p:spPr>
          <a:xfrm>
            <a:off x="5266464" y="4970048"/>
            <a:ext cx="3858333" cy="23266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/>
              <a:t>Challenging to train due to </a:t>
            </a:r>
            <a:r>
              <a:rPr lang="en-US" sz="1800" b="1" dirty="0"/>
              <a:t>exploding gradients </a:t>
            </a:r>
          </a:p>
          <a:p>
            <a:pPr lvl="1"/>
            <a:r>
              <a:rPr lang="en-US" sz="1800" dirty="0"/>
              <a:t>Difficult to handle long sequences due to </a:t>
            </a:r>
            <a:r>
              <a:rPr lang="en-US" sz="1800" b="1" dirty="0"/>
              <a:t>vanishing gradients </a:t>
            </a:r>
          </a:p>
          <a:p>
            <a:pPr lvl="1"/>
            <a:r>
              <a:rPr lang="en-US" sz="1800" dirty="0"/>
              <a:t>Difficult to parallelize and scale due to </a:t>
            </a:r>
            <a:r>
              <a:rPr lang="en-US" sz="1800" b="1" dirty="0"/>
              <a:t>BPTT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FCBFD-CA01-4477-2ECC-16AC2B80CA6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5241" t="4647" r="3879" b="11804"/>
          <a:stretch/>
        </p:blipFill>
        <p:spPr>
          <a:xfrm>
            <a:off x="5950527" y="2402299"/>
            <a:ext cx="6057594" cy="1986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3CBC24-D03C-E7D7-B2C3-91D53BD03DCC}"/>
              </a:ext>
            </a:extLst>
          </p:cNvPr>
          <p:cNvSpPr txBox="1"/>
          <p:nvPr/>
        </p:nvSpPr>
        <p:spPr>
          <a:xfrm>
            <a:off x="479425" y="6691800"/>
            <a:ext cx="11791737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M. Schuster and K. K. Paliwal, "Bidirectional recurrent neural networks," in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IEEE Transactions on Signal Processing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45, no. 11, pp. 2673-2681, Nov. 1997, </a:t>
            </a:r>
            <a:r>
              <a:rPr lang="en-GB" sz="1200" b="0" i="0" dirty="0" err="1">
                <a:solidFill>
                  <a:srgbClr val="333333"/>
                </a:solidFill>
                <a:effectLst/>
                <a:latin typeface="HelveticaNeue Regular"/>
              </a:rPr>
              <a:t>doi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: 10.1109/78.650093.</a:t>
            </a:r>
            <a:endParaRPr lang="en-US" sz="12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338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72737-B767-382B-AB1A-4C2918A9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9BB4E-17B6-F711-FDBF-E51DFEA49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6998335" cy="4948335"/>
          </a:xfrm>
        </p:spPr>
        <p:txBody>
          <a:bodyPr/>
          <a:lstStyle/>
          <a:p>
            <a:r>
              <a:rPr lang="en-US" b="1" dirty="0"/>
              <a:t>Sequential Data </a:t>
            </a:r>
            <a:r>
              <a:rPr lang="en-US" dirty="0"/>
              <a:t>(Text, Audio, Video, …)</a:t>
            </a:r>
          </a:p>
          <a:p>
            <a:pPr lvl="1"/>
            <a:endParaRPr lang="en-US" b="1" dirty="0"/>
          </a:p>
          <a:p>
            <a:pPr marL="506095" lvl="1" indent="0">
              <a:buNone/>
            </a:pPr>
            <a:endParaRPr lang="en-US" b="1" dirty="0"/>
          </a:p>
          <a:p>
            <a:r>
              <a:rPr lang="en-US" b="1" dirty="0"/>
              <a:t>Self-Attention </a:t>
            </a:r>
          </a:p>
          <a:p>
            <a:pPr lvl="1"/>
            <a:r>
              <a:rPr lang="en-US" dirty="0"/>
              <a:t>The entire sequence of data is projected into subspaces using learned weight matrices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Computing Scaled Dot-product Attention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          computes pairwise relevance between data in the sequence.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207A1-D441-BF70-0219-64385D5F6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64" y="1595631"/>
            <a:ext cx="2885128" cy="529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8CC49A-9E3F-9942-03C3-6942A1056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003" y="3323797"/>
            <a:ext cx="4276582" cy="496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1B35B-4D2D-3C06-BC52-2C07D589F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869" y="4278072"/>
            <a:ext cx="2986262" cy="90164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B79592-E224-BBB9-B623-1D3C2562F7CE}"/>
              </a:ext>
            </a:extLst>
          </p:cNvPr>
          <p:cNvSpPr txBox="1">
            <a:spLocks/>
          </p:cNvSpPr>
          <p:nvPr/>
        </p:nvSpPr>
        <p:spPr>
          <a:xfrm>
            <a:off x="7640320" y="3660694"/>
            <a:ext cx="3960495" cy="31973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Self-Attention has </a:t>
            </a:r>
            <a:r>
              <a:rPr lang="en-US" b="1" dirty="0"/>
              <a:t>quadratic space complexity</a:t>
            </a:r>
            <a:r>
              <a:rPr lang="en-US" dirty="0"/>
              <a:t> in the sequence length. 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r>
              <a:rPr lang="en-US" dirty="0"/>
              <a:t>Self-Attention does </a:t>
            </a:r>
            <a:r>
              <a:rPr lang="en-US" b="1" dirty="0"/>
              <a:t>not</a:t>
            </a:r>
            <a:r>
              <a:rPr lang="en-US" dirty="0"/>
              <a:t> inherently understand </a:t>
            </a:r>
            <a:r>
              <a:rPr lang="en-US" b="1" dirty="0"/>
              <a:t>order of data</a:t>
            </a:r>
            <a:r>
              <a:rPr lang="en-US" dirty="0"/>
              <a:t> in the sequence. </a:t>
            </a:r>
          </a:p>
          <a:p>
            <a:pPr marL="506095" lvl="1" indent="0">
              <a:buFont typeface="Arial" charset="0"/>
              <a:buNone/>
            </a:pPr>
            <a:endParaRPr lang="en-US" dirty="0"/>
          </a:p>
          <a:p>
            <a:pPr marL="506095" lvl="1" indent="0">
              <a:buFont typeface="Arial" charset="0"/>
              <a:buNone/>
            </a:pPr>
            <a:endParaRPr lang="en-US" dirty="0"/>
          </a:p>
          <a:p>
            <a:pPr marL="506095" lvl="1" indent="0">
              <a:buFont typeface="Arial" charset="0"/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B094C4-2128-5C71-E9EC-EA546D5ED2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1400" y="1129285"/>
            <a:ext cx="3829415" cy="9326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85CAC3-4882-BA48-E2BE-2496602EAD1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8358"/>
          <a:stretch/>
        </p:blipFill>
        <p:spPr>
          <a:xfrm>
            <a:off x="1240869" y="5299675"/>
            <a:ext cx="508622" cy="3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83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91827-582B-F817-A2BF-6AE9A4AF9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Feedforward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0DFCD-E87A-3623-A92A-98EC2FE39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509816"/>
            <a:ext cx="11384625" cy="4948335"/>
          </a:xfrm>
        </p:spPr>
        <p:txBody>
          <a:bodyPr/>
          <a:lstStyle/>
          <a:p>
            <a:r>
              <a:rPr lang="en-US" b="1" dirty="0"/>
              <a:t>Purpose: </a:t>
            </a:r>
            <a:r>
              <a:rPr lang="en-US" dirty="0"/>
              <a:t>Feed Forward Networks (FFN) introduce non-linearity and enhance feature learning in transformers by processing token-wise representations independently.</a:t>
            </a:r>
          </a:p>
          <a:p>
            <a:endParaRPr lang="en-US" dirty="0"/>
          </a:p>
          <a:p>
            <a:r>
              <a:rPr lang="en-US" b="1" dirty="0"/>
              <a:t>Mathematical Formulation 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Key Properties: </a:t>
            </a:r>
          </a:p>
          <a:p>
            <a:pPr lvl="1"/>
            <a:r>
              <a:rPr lang="en-US" b="1" dirty="0"/>
              <a:t>Enhances Feature Learning: </a:t>
            </a:r>
            <a:r>
              <a:rPr lang="en-US" dirty="0"/>
              <a:t>Learns hierarchical features beyond self-attention .</a:t>
            </a:r>
          </a:p>
          <a:p>
            <a:pPr lvl="1"/>
            <a:r>
              <a:rPr lang="en-US" b="1" dirty="0"/>
              <a:t>Computationally Efficient: </a:t>
            </a:r>
            <a:r>
              <a:rPr lang="en-US" dirty="0"/>
              <a:t>Operates independently on each positions, enabling parallelism.</a:t>
            </a:r>
          </a:p>
          <a:p>
            <a:pPr lvl="1"/>
            <a:r>
              <a:rPr lang="en-US" b="1" dirty="0"/>
              <a:t>Layer-wise Independence: </a:t>
            </a:r>
            <a:r>
              <a:rPr lang="en-US" dirty="0"/>
              <a:t>Processes each token separately without mixing contextual information. </a:t>
            </a:r>
          </a:p>
          <a:p>
            <a:pPr lvl="1"/>
            <a:endParaRPr lang="en-US" b="1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C8B68-34F6-279E-92D1-40D06F4F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665" y="3501342"/>
            <a:ext cx="5372669" cy="643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904DEF-471C-5BD5-5274-4B81972CB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903" y="97444"/>
            <a:ext cx="4310605" cy="8366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26286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4964-0421-8039-7FF1-FA2AF895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8DF3D-2C3B-A049-C512-7629229E4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Why Positional Encodings? </a:t>
            </a:r>
          </a:p>
          <a:p>
            <a:pPr lvl="1"/>
            <a:r>
              <a:rPr lang="en-US" dirty="0"/>
              <a:t>Transformers lack inherent sequence order information (unlike RNNs) </a:t>
            </a:r>
          </a:p>
          <a:p>
            <a:pPr lvl="1"/>
            <a:r>
              <a:rPr lang="en-US" dirty="0"/>
              <a:t>Positional Encodings introduce order awareness into self-attention </a:t>
            </a:r>
          </a:p>
          <a:p>
            <a:pPr lvl="1"/>
            <a:endParaRPr lang="en-US" dirty="0"/>
          </a:p>
          <a:p>
            <a:r>
              <a:rPr lang="en-US" b="1" dirty="0"/>
              <a:t>Mathematical Formulation</a:t>
            </a:r>
            <a:r>
              <a:rPr lang="en-US" dirty="0"/>
              <a:t>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Key Properties: </a:t>
            </a:r>
          </a:p>
          <a:p>
            <a:pPr lvl="1"/>
            <a:r>
              <a:rPr lang="en-US" b="1" dirty="0"/>
              <a:t>Encodes Relative and Absolute Positioning</a:t>
            </a:r>
            <a:r>
              <a:rPr lang="en-US" dirty="0"/>
              <a:t>: Captures long-range dependencies. </a:t>
            </a:r>
          </a:p>
          <a:p>
            <a:pPr lvl="1"/>
            <a:r>
              <a:rPr lang="en-US" b="1" dirty="0"/>
              <a:t>Smooth Variations Across Positions</a:t>
            </a:r>
            <a:r>
              <a:rPr lang="en-US" dirty="0"/>
              <a:t>: Enables generalization to unseen sequences.</a:t>
            </a:r>
          </a:p>
          <a:p>
            <a:pPr lvl="1"/>
            <a:r>
              <a:rPr lang="en-US" b="1" dirty="0"/>
              <a:t>No Additional Parameters</a:t>
            </a:r>
            <a:r>
              <a:rPr lang="en-US" dirty="0"/>
              <a:t>: Fixed function, does not require training.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36564-EB67-FFA0-3D9C-8334FB3B5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49169"/>
            <a:ext cx="7772400" cy="959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B1E05-0298-49FF-168B-4C92DB06C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151" y="229332"/>
            <a:ext cx="3552423" cy="11303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751275357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8056</TotalTime>
  <Words>1558</Words>
  <Application>Microsoft Macintosh PowerPoint</Application>
  <PresentationFormat>Widescreen</PresentationFormat>
  <Paragraphs>248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ＭＳ Ｐゴシック</vt:lpstr>
      <vt:lpstr>Arial</vt:lpstr>
      <vt:lpstr>Calibri</vt:lpstr>
      <vt:lpstr>Cambria Math</vt:lpstr>
      <vt:lpstr>HelveticaNeue Regular</vt:lpstr>
      <vt:lpstr>system-ui</vt:lpstr>
      <vt:lpstr>Wingdings</vt:lpstr>
      <vt:lpstr>Arm_Public_2024</vt:lpstr>
      <vt:lpstr>Generative AI Models (Chapter 1)</vt:lpstr>
      <vt:lpstr>How we got here? </vt:lpstr>
      <vt:lpstr>The Transformer  </vt:lpstr>
      <vt:lpstr>Residual Connections </vt:lpstr>
      <vt:lpstr>Layer Norms</vt:lpstr>
      <vt:lpstr>Precursor to Attention: The RNN </vt:lpstr>
      <vt:lpstr>Self-Attention</vt:lpstr>
      <vt:lpstr>Feedforward Networks</vt:lpstr>
      <vt:lpstr>Positional Encodings</vt:lpstr>
      <vt:lpstr>Natural Language Processing</vt:lpstr>
      <vt:lpstr>Tokenization</vt:lpstr>
      <vt:lpstr>The Training Recipe (step 1: Pre-training)  </vt:lpstr>
      <vt:lpstr>Supervised Fine-tuning</vt:lpstr>
      <vt:lpstr>Alignment training with (RLHF)</vt:lpstr>
      <vt:lpstr>Efficient LLM Inference (Prefill Stage)  </vt:lpstr>
      <vt:lpstr>Decoding  </vt:lpstr>
      <vt:lpstr> Summary  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Oliver Grainge</cp:lastModifiedBy>
  <cp:revision>134</cp:revision>
  <dcterms:created xsi:type="dcterms:W3CDTF">2024-11-20T09:48:17Z</dcterms:created>
  <dcterms:modified xsi:type="dcterms:W3CDTF">2025-02-05T16:12:29Z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